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0"/>
  </p:notesMasterIdLst>
  <p:sldIdLst>
    <p:sldId id="266" r:id="rId2"/>
    <p:sldId id="258" r:id="rId3"/>
    <p:sldId id="477" r:id="rId4"/>
    <p:sldId id="483" r:id="rId5"/>
    <p:sldId id="478" r:id="rId6"/>
    <p:sldId id="484" r:id="rId7"/>
    <p:sldId id="485" r:id="rId8"/>
    <p:sldId id="479" r:id="rId9"/>
    <p:sldId id="480" r:id="rId10"/>
    <p:sldId id="488" r:id="rId11"/>
    <p:sldId id="487" r:id="rId12"/>
    <p:sldId id="489" r:id="rId13"/>
    <p:sldId id="490" r:id="rId14"/>
    <p:sldId id="491" r:id="rId15"/>
    <p:sldId id="518" r:id="rId16"/>
    <p:sldId id="481" r:id="rId17"/>
    <p:sldId id="493" r:id="rId18"/>
    <p:sldId id="520" r:id="rId19"/>
    <p:sldId id="521" r:id="rId20"/>
    <p:sldId id="492" r:id="rId21"/>
    <p:sldId id="459" r:id="rId22"/>
    <p:sldId id="501" r:id="rId23"/>
    <p:sldId id="503" r:id="rId24"/>
    <p:sldId id="507" r:id="rId25"/>
    <p:sldId id="509" r:id="rId26"/>
    <p:sldId id="510" r:id="rId27"/>
    <p:sldId id="513" r:id="rId28"/>
    <p:sldId id="508" r:id="rId29"/>
    <p:sldId id="514" r:id="rId30"/>
    <p:sldId id="516" r:id="rId31"/>
    <p:sldId id="517" r:id="rId32"/>
    <p:sldId id="504" r:id="rId33"/>
    <p:sldId id="515" r:id="rId34"/>
    <p:sldId id="506" r:id="rId35"/>
    <p:sldId id="495" r:id="rId36"/>
    <p:sldId id="519" r:id="rId37"/>
    <p:sldId id="264" r:id="rId38"/>
    <p:sldId id="494" r:id="rId39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41"/>
      <p:bold r:id="rId42"/>
    </p:embeddedFont>
    <p:embeddedFont>
      <p:font typeface="KoPub돋움체 Bold" panose="00000800000000000000" pitchFamily="2" charset="-127"/>
      <p:bold r:id="rId43"/>
    </p:embeddedFont>
    <p:embeddedFont>
      <p:font typeface="KoPub돋움체_Pro Bold" panose="020B0600000101010101" charset="-127"/>
      <p:bold r:id="rId44"/>
    </p:embeddedFont>
    <p:embeddedFont>
      <p:font typeface="맑은 고딕" panose="020B0503020000020004" pitchFamily="50" charset="-127"/>
      <p:regular r:id="rId45"/>
      <p:bold r:id="rId4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55" autoAdjust="0"/>
    <p:restoredTop sz="77589" autoAdjust="0"/>
  </p:normalViewPr>
  <p:slideViewPr>
    <p:cSldViewPr snapToGrid="0">
      <p:cViewPr varScale="1">
        <p:scale>
          <a:sx n="71" d="100"/>
          <a:sy n="71" d="100"/>
        </p:scale>
        <p:origin x="23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E3126-393A-80E8-88E4-F72655F02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34E5B5-1180-0011-6085-45E0EBEC52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7AFDDD-9CC3-A6F6-3ADA-B0CF7D73DF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7573F-6226-EF05-35A9-3BEA896376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6805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5193D4-3DF1-CBF2-1A9F-23D5EE634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9EBFC9-48AD-6813-19E7-7EBB656D20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AED9CE-0C58-8E59-54B8-CECECDF065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Timing</a:t>
            </a:r>
            <a:r>
              <a:rPr lang="ko-KR" altLang="en-US" dirty="0"/>
              <a:t> </a:t>
            </a:r>
            <a:r>
              <a:rPr lang="en-US" altLang="ko-KR" dirty="0"/>
              <a:t>Attack</a:t>
            </a:r>
            <a:r>
              <a:rPr lang="ko-KR" altLang="en-US" dirty="0"/>
              <a:t>의 경우 자동화 해서 </a:t>
            </a:r>
            <a:r>
              <a:rPr lang="en-US" altLang="ko-KR" dirty="0"/>
              <a:t>value</a:t>
            </a:r>
            <a:r>
              <a:rPr lang="ko-KR" altLang="en-US" dirty="0"/>
              <a:t>를 인코딩 하는 방식으로도 가능하고</a:t>
            </a:r>
            <a:r>
              <a:rPr lang="en-US" altLang="ko-KR" dirty="0"/>
              <a:t>(</a:t>
            </a:r>
            <a:r>
              <a:rPr lang="ko-KR" altLang="en-US" dirty="0"/>
              <a:t>사실 어려움</a:t>
            </a:r>
            <a:r>
              <a:rPr lang="en-US" altLang="ko-KR" dirty="0"/>
              <a:t>)</a:t>
            </a:r>
            <a:r>
              <a:rPr lang="ko-KR" altLang="en-US" dirty="0"/>
              <a:t> 또는 </a:t>
            </a:r>
            <a:r>
              <a:rPr lang="en-US" altLang="ko-KR" dirty="0"/>
              <a:t>condition </a:t>
            </a:r>
            <a:r>
              <a:rPr lang="ko-KR" altLang="en-US" dirty="0"/>
              <a:t>만족시</a:t>
            </a:r>
            <a:r>
              <a:rPr lang="en-US" altLang="ko-KR" dirty="0"/>
              <a:t>(SUBSTR </a:t>
            </a:r>
            <a:r>
              <a:rPr lang="ko-KR" altLang="en-US" dirty="0"/>
              <a:t>등</a:t>
            </a:r>
            <a:r>
              <a:rPr lang="en-US" altLang="ko-KR" dirty="0"/>
              <a:t>) </a:t>
            </a:r>
            <a:r>
              <a:rPr lang="ko-KR" altLang="en-US" dirty="0"/>
              <a:t>페이지 로딩 지연에 활용</a:t>
            </a:r>
            <a:endParaRPr lang="en-US" altLang="ko-KR" dirty="0"/>
          </a:p>
          <a:p>
            <a:r>
              <a:rPr lang="en-US" dirty="0" err="1"/>
              <a:t>substr</a:t>
            </a:r>
            <a:r>
              <a:rPr lang="en-US" dirty="0"/>
              <a:t>(string, position, length)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25D1B-E576-F278-5189-128B20FC0C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893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99991-1AA3-5BE2-F88A-1C12BC700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FF1E3C-7F3C-0F06-1C1F-057B77344B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8A3E7C-F043-504B-1538-75C676DB4B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97C0D-B32B-4074-F5F1-7E690FF04D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7080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B4353-ECB7-D447-73F6-9093115D8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554BD0-8856-1DEC-4C87-DE1D747731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2B8289-7943-D6B9-3BAD-0860A28A12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CCE 2025 </a:t>
            </a:r>
            <a:r>
              <a:rPr lang="ko-KR" altLang="en-US" dirty="0"/>
              <a:t>출제</a:t>
            </a:r>
            <a:endParaRPr lang="en-US" altLang="ko-KR" dirty="0"/>
          </a:p>
          <a:p>
            <a:r>
              <a:rPr lang="en-US" dirty="0"/>
              <a:t>- </a:t>
            </a:r>
            <a:r>
              <a:rPr lang="ko-KR" altLang="en-US" dirty="0"/>
              <a:t>종종 </a:t>
            </a:r>
            <a:r>
              <a:rPr lang="en-US" altLang="ko-KR" dirty="0"/>
              <a:t>DB </a:t>
            </a:r>
            <a:r>
              <a:rPr lang="ko-KR" altLang="en-US" dirty="0"/>
              <a:t>의 차이로 발생하는 취약점도 존재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E9E02-7E85-10C1-D31E-DFFF0E41F4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141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E9DBA-6079-2613-0138-ECE342A40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1B2284-29B1-7241-CE72-BA5B17A451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335F75-F328-4496-90DF-BA7E26A2CE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CCE 2025 </a:t>
            </a:r>
            <a:r>
              <a:rPr lang="ko-KR" altLang="en-US" dirty="0"/>
              <a:t>출제</a:t>
            </a:r>
            <a:endParaRPr lang="en-US" altLang="ko-KR" dirty="0"/>
          </a:p>
          <a:p>
            <a:r>
              <a:rPr lang="en-US" dirty="0"/>
              <a:t>- </a:t>
            </a:r>
            <a:r>
              <a:rPr lang="ko-KR" altLang="en-US" dirty="0"/>
              <a:t>종종 </a:t>
            </a:r>
            <a:r>
              <a:rPr lang="en-US" altLang="ko-KR" dirty="0"/>
              <a:t>DB </a:t>
            </a:r>
            <a:r>
              <a:rPr lang="ko-KR" altLang="en-US" dirty="0"/>
              <a:t>의 차이로 발생하는 취약점도 존재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4060B-211C-C76C-AC5F-F3B2A67338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7452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AB3268-ED77-13C2-01AC-03D56E5BE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753CEB-F311-3EB9-85CE-1802DE2708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DAE736-8722-4908-6513-906DFB352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1512F0-82A6-73C7-3C2C-B561816F51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4162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CDE5B-360D-14B4-A4A0-6C01F9369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3748AF-EE53-ED13-5107-51322F8E90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A8C144-4DB8-8A5C-DD71-02987E829A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A8035-72B6-C8D8-398E-7B3485196F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5877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3952D-F99B-D977-C33A-84691803B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40AD8B-DFB7-F798-6E61-560F09103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686674-1F14-C02B-E7D4-82444BB2D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80C545-3F2D-1F24-5284-33CF2BEBA6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323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8109D-2625-BEF0-4401-09EB258CE5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C16308-AD40-8476-2452-5F535F0E2B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9D74E2-DACE-5FAC-691D-BCD74A73AD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737CA-B633-3E52-FB53-550A1ACB2C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8135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3918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820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EE3C0-C40F-4C8F-4F3E-C6F1D0C27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825449-7EE1-141E-EAF8-AB81A47685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088F9E-772F-018E-8240-112FA7D8F7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ECADE-A06E-996F-DD06-3CA66A1252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6100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F40283-2245-2481-4E61-B1A9C1499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6E9B67-DEA9-59DF-0AD1-9D59B44E6F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A3A489-78DC-37AF-253A-374D7D0C0D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AA000-78E2-93B4-DA8D-2C5431AC55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7018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8D5C8-7843-174A-3F38-7D5212E23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A67E47-01BC-322A-2E62-4599AE14C2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44737E-F33C-7A94-C0D0-FD06319251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63E6E4-3DD6-931B-1EE2-B813323D6A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733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7885F-53B8-0D55-A69A-719564486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CDCC55-82A1-64D8-BD5D-F03D81749B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3977D9-2524-04F9-EE25-E90FDDEEF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altLang="ko-KR" sz="1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Stored XSS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ko-KR" altLang="en-US" dirty="0"/>
              <a:t>서비스 이용 사용자에게 광범위한 영향</a:t>
            </a:r>
            <a:endParaRPr lang="en-US" altLang="ko-KR" dirty="0"/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Reflected XSS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ko-KR" altLang="en-US" dirty="0"/>
              <a:t>피싱에서 악성 링크의 형태로 존재</a:t>
            </a:r>
            <a:endParaRPr lang="en-US" altLang="ko-KR" dirty="0"/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en-US" altLang="ko-KR" dirty="0"/>
              <a:t>e.g. open redirect</a:t>
            </a:r>
          </a:p>
          <a:p>
            <a:pPr marL="0" indent="0">
              <a:buFont typeface="Symbol" panose="05050102010706020507" pitchFamily="18" charset="2"/>
              <a:buNone/>
            </a:pP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BA5F6-6682-E76A-001F-7404BCE64B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6476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ED7869-26AF-33C2-297E-A42E45DBA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F3A183-8B9B-64F3-8409-9F088243BE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945AD4-0382-B147-6C72-B9A8E846D4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fragment</a:t>
            </a:r>
            <a:r>
              <a:rPr lang="ko-KR" altLang="en-US" dirty="0"/>
              <a:t>는 브라우저에만 영향</a:t>
            </a:r>
            <a:r>
              <a:rPr lang="en-US" altLang="ko-KR" dirty="0"/>
              <a:t>, </a:t>
            </a:r>
            <a:r>
              <a:rPr lang="ko-KR" altLang="en-US" dirty="0"/>
              <a:t>서버에 전송</a:t>
            </a:r>
            <a:r>
              <a:rPr lang="en-US" altLang="ko-KR" dirty="0"/>
              <a:t>x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ADB8E-64C7-A5F4-AF12-4A5B989FBA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0600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D0D742-5A88-53DF-0AF1-41192679F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855B99-67E3-BFD7-4990-97EAF410AE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1A5B06-ACFB-858E-6BCB-F26C05532F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4AB9FE-DF65-9C56-E264-11B66ADF99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7528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28082-09B7-B556-4660-AD388E665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EEC0D1-BCF6-0949-401F-D492071C72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9A7A1F-0A26-C0E4-D8ED-4267C37AE5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886F45-AF97-F566-5749-1009E4D251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8546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EFC89-8A2F-2EAA-711C-DABBEDA95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CF8E0A-CE8B-C320-3BDF-F678C8F3C2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1C928F-0B1D-3946-3B3B-2FEFED8F83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693A8-D570-F652-69BC-02EABCB6F1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0541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9E0725-358D-61E7-3D8E-BCEF3AC7B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AE96D5-4893-59BB-5E6E-AD8F9A5884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1F31E7-7D08-FA32-03C9-F352F27D5E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XSS</a:t>
            </a:r>
            <a:r>
              <a:rPr lang="ko-KR" altLang="en-US" dirty="0"/>
              <a:t>의 경우 워게임에서 어떻게 구현해놓았는지 설명할 예정</a:t>
            </a:r>
            <a:br>
              <a:rPr lang="en-US" altLang="ko-KR" dirty="0"/>
            </a:br>
            <a:r>
              <a:rPr lang="en-US" altLang="ko-KR" dirty="0"/>
              <a:t>selenium</a:t>
            </a:r>
            <a:r>
              <a:rPr lang="ko-KR" altLang="en-US" dirty="0"/>
              <a:t>처럼 서버 내에 사용자를 흉내내는 로직 존재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2B1981-2864-B406-C1A0-A159A504B3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062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42A1BF-4D91-521C-B7CE-A1A4D0558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8CEE97-059D-FD3D-B13C-74A8294E88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7EB3BD-34E4-9F3D-5B50-189368FDA1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043001-DB44-33DC-B753-0553A060D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8693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6653C-18B3-9598-1FDC-A1730B481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0700C8-995E-4B9F-C4F9-8615FAB195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CBE7FC-B849-03FF-67A0-F74A0F5E50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C71A8-94A4-BC77-F9D4-57A74D7F36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348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C710A-6F9A-551D-7214-78FD800AE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95FB25-2988-1421-07FA-73793960E6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833BAF-54AF-DA74-86D3-A2E3FDD7C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D8110-1AA6-B3A7-1318-F837E51FA6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7805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86420-8FC9-63EB-0CB1-EB4B5E486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4941FE-8FAA-AFED-F23C-2601A1164D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F38A56-9DAA-5A0A-7DE9-2FF11C958C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D9ACF-AD2E-DA7D-3870-7E1DDBD438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6383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587326-53EF-833E-0C86-E9E154F5C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237B7E-4E82-418B-2409-B3FF5FF29A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FF63A4-B03F-1618-B781-838EF6CD80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물론 라이브러리도 털림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1A583F-BDCF-8BE7-55A5-6FB2263D86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6921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01F7C0-98A6-B261-2437-EDD3835AD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49D3BE-13AC-334D-19E2-C7A1123C93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8C3797-BFE1-3E76-4B24-11858B6BBC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95A15-EDB4-14A7-7892-A3DBDBF4C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3499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0001F-73A7-7D13-57AC-3575527A6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D8F97C-EDB5-5FF0-F1F8-50378CFFA7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BF8423-DE35-5A93-3533-1D2413973B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B71C3D-A14F-D384-0040-C40AB3E3DE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6738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834F7-AF46-2A0A-8CE2-66D558F6B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28817C-B057-F744-F7DF-F0602FA73A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06EE00-CC77-5A1A-DC2C-7535015C0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EA0738-77B6-E7A7-2F08-E3C7995A39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6992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D2626-F34E-77FF-4190-10FE3B488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1075F8-5118-94E8-C3BE-CEA0782AD7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B6C53F-76D2-862A-D1C1-F8C4AEBA06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D22A7-38F3-BD64-2A1C-CD7EBEBF34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767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D7BD9-B1BE-5649-73D8-7CA5584AC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8A5628-BDAF-0E6E-43B2-5F11771392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9182E0-F0FA-B7ED-57D3-860F5C8D4B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D419AF-F266-0612-FD8A-5D8BF22E41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532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3BDF7-6804-E71E-5A5C-639ADB41F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E9626D-D3BD-F7F1-AA34-F3C9D836AA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211B43-6EBA-8138-FDA4-8D053C3A4A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EDD8B-57B0-1C33-1DEF-C3632FAE5C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077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4D11A-984E-D0CE-4696-574481973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0737D3-8A84-6C5C-73B4-9289BE22A8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BB6883-3E3A-B9DD-C07B-8A9DF71E58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0D3CB-78FC-551C-8000-C77B9AC3C6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313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275FF8-EE59-0CAA-D959-4A448429A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BF1CA6-F311-D518-18B0-49E8DA93F1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419902-BB76-1D3C-02E3-D3F3C4775D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41ED99-2B44-732A-37B2-8C484968E8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960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49314E-0526-80F8-16DA-4CC913E2D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6EA763-8D26-42D1-D910-B05129D172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AC6120-8C35-6DB3-C98C-44FD3DE5F0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F8C364-8EF6-D34A-4114-AC856DA302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603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9BE42-7ACF-38AA-E8CA-8272FECCE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68A6A2-5071-696C-12CB-718102A241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B1D9DB-92F4-515A-84D8-3984BB506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E47EA0-A3C4-77C3-50B0-EFBF9EBC1E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7125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0C7A4C-820C-6E9F-C359-45C0F85E5FC7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984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los.rubiya.kr/" TargetMode="External"/><Relationship Id="rId4" Type="http://schemas.openxmlformats.org/officeDocument/2006/relationships/hyperlink" Target="https://dev.mysql.com/doc/refman/8.4/en/information-schema-table-reference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2267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digininja/DVWA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28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268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jsfuck.com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922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24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 / XSS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2025.09.26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9F65E2-1541-8F75-2C6E-9DCB62A99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27FE57C-5464-F926-E083-C0E1A3C1871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857D69-E4A8-AD75-1085-C76EA62C6FE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0ACF80F-C27E-E127-86F7-8C747FDB39E9}"/>
              </a:ext>
            </a:extLst>
          </p:cNvPr>
          <p:cNvSpPr txBox="1"/>
          <p:nvPr/>
        </p:nvSpPr>
        <p:spPr>
          <a:xfrm>
            <a:off x="1260000" y="2340000"/>
            <a:ext cx="78839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 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column_name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(s) FROM table1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UNION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 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column_name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(s) FROM table2; 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3FA56F-039B-6FFA-1621-247D317E804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Linking Other tables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194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2E2E8-A656-6E69-9315-CC6488857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02F7BE3-65E0-F2A6-1B27-10C409AEEE1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388C2E7-83C0-429E-B1DC-719F74E4DD0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[baby-union]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E9B20-7015-50F2-FA70-D8E555EA541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dreamhack.io/wargame/challenges/984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9C7C1A-DFC2-56D9-6900-1438BE56BFFD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kila" panose="020B0502040204020203" pitchFamily="34" charset="0"/>
              </a:rPr>
              <a:t>Hint : </a:t>
            </a:r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kila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MySQL INFORMATION_SCHEMA </a:t>
            </a:r>
            <a:endParaRPr lang="en-US" altLang="ko-KR" sz="32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kila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EEA09C-1747-0433-EA39-392E3FE531CC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더 많은 추가 문제</a:t>
            </a:r>
            <a:endParaRPr lang="ko-KR" altLang="en-US" sz="32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BFDF4F-ADCB-8A22-1D60-F8FB3EAED7C3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los.rubiya.kr/ (Lord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Of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Sqlinjection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923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AF213B-6A00-4953-119F-4E517278D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97F876-5DBE-B7DC-ACEF-2A7D77BDDCF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078E9AA-0858-2071-97F7-C3D44D617D1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49DDDC1-B206-A925-0DD7-7915F2631D0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251D6A6-F073-B49F-ECED-96A48BAC566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' AND SUBSTR(database(),1,1)='a' -- 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E76450E-D59A-6510-CCD3-1D9C0A04FC6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IF(CONDITION, SLEEP(5), 0)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D0F3B0C-ABCA-F067-44C1-C17A79D436B5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substr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(string, position, length)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365C592-5B63-121C-D0C1-AEC66727DEE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Timing Attack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도 가능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924F0D5-15A4-87AF-4735-0D0B14A1DDF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Blind SQLi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864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82F269-D657-408A-B61A-EEC77C8AB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0FE3615-55F1-E2B2-F503-FC09D579912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2C13E74-B684-F18D-73E1-7E7CE1089B6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73300D4-48B7-EA42-7F56-AF900FD9AAF4}"/>
              </a:ext>
            </a:extLst>
          </p:cNvPr>
          <p:cNvSpPr txBox="1"/>
          <p:nvPr/>
        </p:nvSpPr>
        <p:spPr>
          <a:xfrm>
            <a:off x="1260000" y="2340000"/>
            <a:ext cx="78839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 ORDER BY 1 -- 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 ORDER BY 2 -- 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 ORDER BY 3 --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2F8089-BFB4-30F0-D9DE-6E42AF660658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500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이나 이상한 응답이 나오는지 확인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0C76E9-BFB5-2F4F-F91B-CA6628AD79A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Blind SQLi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DF12A4-4379-8ABB-59B0-455C78D38D2C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각 재는 용도로 사용한다</a:t>
            </a:r>
          </a:p>
        </p:txBody>
      </p:sp>
    </p:spTree>
    <p:extLst>
      <p:ext uri="{BB962C8B-B14F-4D97-AF65-F5344CB8AC3E}">
        <p14:creationId xmlns:p14="http://schemas.microsoft.com/office/powerpoint/2010/main" val="276204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617A2-C7E4-22EB-A0EB-E1F04943E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8FEABF1-4778-3EDD-B5D3-AACDE8DBBF8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2407C52-FCC1-ECB6-28DE-1FC6E3C8CCA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E96ED908-1679-DB84-A699-560451BF55A0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B9416BD-96C9-DDBA-E703-DD5F8A383A2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SQL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주석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: --,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/* */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689704A-9350-42C4-ADE7-F04D0ADBFF8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MySQL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주석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-- , #, /* */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84385C2-AAC0-FEF0-8EDE-8E2A8487E13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--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뒤 공백 필수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3B7A40B-BE24-48EE-4059-2073B5A590F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Comments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226B3C-4A0F-39DF-89E4-96712F81142C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이여도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pSQL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mySQL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SQLi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등 간의 차이가 있다</a:t>
            </a:r>
          </a:p>
        </p:txBody>
      </p:sp>
    </p:spTree>
    <p:extLst>
      <p:ext uri="{BB962C8B-B14F-4D97-AF65-F5344CB8AC3E}">
        <p14:creationId xmlns:p14="http://schemas.microsoft.com/office/powerpoint/2010/main" val="1712959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71FE1-AAB7-9640-AB81-E2BCFEB99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C98284C-8D59-44F7-1D3C-E1D91BCCC33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2E2ACF-0B59-2A3F-8B7E-2FA6531C003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0FCEBE-483E-93F8-29DD-4DA54AE80EF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Errors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6CB730-6017-9092-EB17-19641AD90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941" y="2457662"/>
            <a:ext cx="8708117" cy="14061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30AB08-BD1E-7903-D731-14BB7501DDF2}"/>
              </a:ext>
            </a:extLst>
          </p:cNvPr>
          <p:cNvSpPr txBox="1"/>
          <p:nvPr/>
        </p:nvSpPr>
        <p:spPr>
          <a:xfrm>
            <a:off x="2285999" y="4257798"/>
            <a:ext cx="4572000" cy="295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500"/>
              </a:lnSpc>
              <a:buNone/>
            </a:pPr>
            <a:r>
              <a:rPr lang="en-US" b="0" dirty="0">
                <a:solidFill>
                  <a:srgbClr val="E6DB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XPATH syntax error: '</a:t>
            </a:r>
            <a:r>
              <a:rPr lang="en-US" b="0" dirty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</a:t>
            </a:r>
            <a:r>
              <a:rPr lang="en-US" b="0" dirty="0" err="1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mydb</a:t>
            </a:r>
            <a:r>
              <a:rPr lang="en-US" b="0" dirty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</a:t>
            </a:r>
            <a:r>
              <a:rPr lang="en-US" b="0" dirty="0">
                <a:solidFill>
                  <a:srgbClr val="E6DB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endParaRPr lang="en-US" b="0" dirty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7968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36F0A-1FC4-091D-06BF-C30077584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FDBE668-32A8-67A2-FE8F-1D2722F9971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021BE63-BFA6-36AB-6096-BA33BFC1D9F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A0180E-4212-A9BE-A023-5ED96DA0037D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Statement ; Statement ; …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003C11-14A9-47A7-F8DD-1A010B820ED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Multiple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056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CD44E-D3CD-3477-292A-2B212B2E2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AA21F9-0BEC-4E38-EC30-E2C0658CB90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E680174-EFB9-C2D0-262F-3DF69C545FE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 on 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E230EA11-AA2C-8A0C-24E7-BD8022F2DBF1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9F16EFD-7CC1-0C58-AC7C-E5F83C8BA1B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/**/, </a:t>
              </a:r>
              <a:r>
                <a:rPr lang="pt-BR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\t, \n, \r, \v, \f, +, ...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EEEB2BD-7720-D853-A7D1-34EE483F16B1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SELECT ... FROM (SELECT ...)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E0F67D1-13A4-8501-A674-A62908882EA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CHAR(97)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F911534-14E0-FC8B-6B11-686708017941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이런 것들로 공백을 대체할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D72441E-6B7C-241B-80E0-E6452A6EAB3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Subquery  e.g.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SELECT 1, 2, (SELECT 3)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2949A9F-AC17-E484-C24F-BB42A1DA604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문법에 따라 상이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C773856-90CB-4926-7EF6-F9FEAEFFA7F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Filter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우회 기술들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6817C1-A015-BC59-DBFE-B138EEB721C9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결국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"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주어진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문법 안에서 필터를 어떻게 우회할까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?"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라는 문제</a:t>
            </a:r>
          </a:p>
        </p:txBody>
      </p:sp>
    </p:spTree>
    <p:extLst>
      <p:ext uri="{BB962C8B-B14F-4D97-AF65-F5344CB8AC3E}">
        <p14:creationId xmlns:p14="http://schemas.microsoft.com/office/powerpoint/2010/main" val="1838330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BE08E-5D4C-A98B-4143-03DBDB61B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14D640-92F4-7D96-2CDD-2337C955780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1853148-BCE7-EF65-B794-E88AF548E9A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Non-relation SQL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5B753521-89D3-4217-F03E-FB25D7CCE639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05F860C-0130-D479-F86A-1C105312F82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$ne, $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gt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$regex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명령어</a:t>
              </a:r>
              <a:endParaRPr lang="pt-BR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F04B6FD-3F21-49EF-63C2-4E0624910D2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JSON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기반 쿼리 오브젝트 조작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F5C9BCF-6D1F-DEE6-B2EF-85B68A6A93B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$, {}, []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같은 특수 토큰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C7B95FB-71B3-09F3-69E4-7EDB858ECC96}"/>
              </a:ext>
            </a:extLst>
          </p:cNvPr>
          <p:cNvSpPr txBox="1"/>
          <p:nvPr/>
        </p:nvSpPr>
        <p:spPr>
          <a:xfrm>
            <a:off x="359999" y="5882446"/>
            <a:ext cx="7116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Non-Relational SQL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문법을 활용한다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531B0F-FC27-A5D3-ABF0-61B28B4A50D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Side note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582100-31BD-E7C3-8CAA-C005DB3DF3F6}"/>
              </a:ext>
            </a:extLst>
          </p:cNvPr>
          <p:cNvSpPr txBox="1"/>
          <p:nvPr/>
        </p:nvSpPr>
        <p:spPr>
          <a:xfrm>
            <a:off x="360000" y="6190223"/>
            <a:ext cx="4615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Object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검증없이 사용하는 경우 발생</a:t>
            </a:r>
          </a:p>
        </p:txBody>
      </p:sp>
    </p:spTree>
    <p:extLst>
      <p:ext uri="{BB962C8B-B14F-4D97-AF65-F5344CB8AC3E}">
        <p14:creationId xmlns:p14="http://schemas.microsoft.com/office/powerpoint/2010/main" val="2486193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00DF5-6965-9CA7-E3F3-BC4CF1E82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8D14C8A-A883-1987-7277-EAD61BD9CAF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E5466B-1A44-8546-3602-16DC672DF6B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Bonus Homework 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Bookwish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3BF15E-BE87-FFE0-3AEB-911106A8BDD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dreamhack.io/wargame/challenges/2267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B5AFDC-B0DA-D9A1-0345-4919ABB57D3E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추가 문제입니다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624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Relational SQL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72D94-5D68-C9F7-C91A-893BC33C8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0E5E7F1-C06D-9BB5-1BAE-6071AE8676D9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XSS-1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4544C8-2630-6346-441B-094A777A0EC9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CAB9BE-1D05-E432-DED7-99701A33FEE9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6770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86A94-891F-A921-533C-03597966A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7CA203F8-A1F0-908D-E7F7-912C9D61CF0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569C9FB-AD7C-78C9-2F4E-998051B0000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군의 블로그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97A217-973E-6EFF-3DEF-36051CEEBFC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누구나 글을 쓸 수 있는 자유 서버</a:t>
            </a:r>
          </a:p>
        </p:txBody>
      </p:sp>
      <p:pic>
        <p:nvPicPr>
          <p:cNvPr id="6" name="Picture 5" descr="A white screen with a green background&#10;&#10;AI-generated content may be incorrect.">
            <a:extLst>
              <a:ext uri="{FF2B5EF4-FFF2-40B4-BE49-F238E27FC236}">
                <a16:creationId xmlns:a16="http://schemas.microsoft.com/office/drawing/2014/main" id="{4CA72A9A-A210-A988-837E-04B321C52D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6" t="19477" r="60813" b="61186"/>
          <a:stretch>
            <a:fillRect/>
          </a:stretch>
        </p:blipFill>
        <p:spPr>
          <a:xfrm>
            <a:off x="2622176" y="2541386"/>
            <a:ext cx="3899647" cy="228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587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D8556D-F237-9951-3635-B15072879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86864C3-0DA5-85D7-EA39-25B72C5D7A8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6E58263-3847-3156-1E76-FB9B7F27185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군의 블로그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F34EB0-DA19-755D-58BB-83C1FD62D27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누구나 글을 쓸 수 있는 자유 서버</a:t>
            </a:r>
          </a:p>
        </p:txBody>
      </p:sp>
      <p:pic>
        <p:nvPicPr>
          <p:cNvPr id="6" name="Picture 5" descr="A white screen with a green background&#10;&#10;AI-generated content may be incorrect.">
            <a:extLst>
              <a:ext uri="{FF2B5EF4-FFF2-40B4-BE49-F238E27FC236}">
                <a16:creationId xmlns:a16="http://schemas.microsoft.com/office/drawing/2014/main" id="{5A8B12AC-B392-133E-22DB-CA6407B17F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6" t="19477" r="60813" b="61186"/>
          <a:stretch>
            <a:fillRect/>
          </a:stretch>
        </p:blipFill>
        <p:spPr>
          <a:xfrm>
            <a:off x="2622176" y="2541386"/>
            <a:ext cx="3899647" cy="2284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DDA684-8503-8C09-A0C9-5163CF0CFF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8882" y="2930215"/>
            <a:ext cx="2766233" cy="9975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158CFA-780B-1CDC-621D-533EE11AE9EE}"/>
              </a:ext>
            </a:extLst>
          </p:cNvPr>
          <p:cNvSpPr txBox="1"/>
          <p:nvPr/>
        </p:nvSpPr>
        <p:spPr>
          <a:xfrm>
            <a:off x="1466894" y="2561994"/>
            <a:ext cx="133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???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547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C2190-3D01-567B-C175-C5F4CB6A5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72CC1AD-8F65-E754-A8C3-1C3A4F4443A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BC62EC8-5FB6-AC4C-B5BC-52051B936E2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6CFBF04B-F573-A4A9-F63A-27E9058F5B11}"/>
              </a:ext>
            </a:extLst>
          </p:cNvPr>
          <p:cNvGrpSpPr/>
          <p:nvPr/>
        </p:nvGrpSpPr>
        <p:grpSpPr>
          <a:xfrm>
            <a:off x="1260000" y="2340000"/>
            <a:ext cx="7884000" cy="2362666"/>
            <a:chOff x="1260000" y="2520000"/>
            <a:chExt cx="7884000" cy="2362666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2CB0D6-4CAC-6D85-B046-D97048DBA6A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웹사이트에 악성 코드를 업로드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499D94E-4E82-2398-281A-FBE3BB8491D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다른 유저가 해당 코드에 노출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6D5FE08-2D78-F13A-EC05-927878BE19EC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497BDDA-2F6B-EF44-947F-52FFC530125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정보 탈취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D79ACAC-8749-C8CD-EA56-4387C1FB0B19}"/>
                </a:ext>
              </a:extLst>
            </p:cNvPr>
            <p:cNvSpPr txBox="1"/>
            <p:nvPr/>
          </p:nvSpPr>
          <p:spPr>
            <a:xfrm>
              <a:off x="1440000" y="4513334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다른 유저가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admin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이라면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226BEAE-81F5-198C-6195-274023D51D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386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A681E0-4EB9-B93F-0062-BA1D3F7AC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D8A7339F-C4E2-E6F6-2FB4-8A9A8D6147B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3D27875-6DF8-4DB3-6BBF-375A036174A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04E5FC1-3752-F86C-3FCD-E2B501ACB47D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1E93DAA-216B-ACCB-BE0B-983BFA09560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Stored XSS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44D3DC6-1E36-6302-5DF0-3E36E67B483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Reflected XSS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C68CFD2-2F0F-1840-5F13-8E632C318FE7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서버에 저장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4BFBA9E-C623-E1CF-B543-A334F7130B7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URL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저장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86677AB-192E-5E0A-2D89-A86105DC928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종류</a:t>
            </a:r>
          </a:p>
        </p:txBody>
      </p:sp>
    </p:spTree>
    <p:extLst>
      <p:ext uri="{BB962C8B-B14F-4D97-AF65-F5344CB8AC3E}">
        <p14:creationId xmlns:p14="http://schemas.microsoft.com/office/powerpoint/2010/main" val="40035092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07D77-9C0D-FD42-5FB1-CBFBBB7E8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4F63BE-9F6D-A66E-8E98-667A8F34572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669BE5F-0988-EB56-703B-6C7E0551DC4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363F1F0B-1591-ED0B-955B-72C0047C2AF0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751E8FF-C521-75D0-ECB0-70C24A301A4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DOM-Based XSS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4DAF8AF-E8C0-64FC-5C7C-5DFD6F6AC70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Universal XSS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1C34B53-340D-8C31-AE97-7AB97F28E4B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https://google.com#code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D4A5AE0-262D-BA7E-C8BA-C09B27DC32FC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브라우저 확장 프로그램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82DECEE-7995-F7B6-865A-F112EF997BD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종류</a:t>
            </a:r>
          </a:p>
        </p:txBody>
      </p:sp>
    </p:spTree>
    <p:extLst>
      <p:ext uri="{BB962C8B-B14F-4D97-AF65-F5344CB8AC3E}">
        <p14:creationId xmlns:p14="http://schemas.microsoft.com/office/powerpoint/2010/main" val="15116348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F4490-2923-9EF2-24CB-1A1CD5D50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E2E8F2-71EB-A378-7268-8490CFFB340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4D775F-7A87-0620-920E-A47828C11EB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8EAB69-E968-FFFA-CF3D-881B500ABC3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예시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EF2FCB4-7C72-21F9-1878-3EBF6A40F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321820"/>
            <a:ext cx="7620000" cy="221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5820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BC707-D2C1-11B2-59CA-93BF2E025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106EDF87-D975-371A-BC24-CE5DF193EDF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B73CED4-ADBD-9F15-EE44-0DD9FCCBD5B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77F81-479B-D822-3A3F-AFCFB8A1799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예시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DECDB5-116F-36D0-D6A4-EF7215AF7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38" y="2734234"/>
            <a:ext cx="7441524" cy="138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2234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902A08-D99C-A43C-5F64-53890725F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90DC9E2D-C24E-BDDD-2A54-FFCC4EAA5B8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BF520F2-C7CE-1DDC-3BEC-8263DC1B99D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Vunerable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Code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16B3B0-B8C2-7EE1-18E3-8C0231E9326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061D15-3440-92B8-2DA2-CFFE988B3C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235" t="14378" r="8334" b="15284"/>
          <a:stretch>
            <a:fillRect/>
          </a:stretch>
        </p:blipFill>
        <p:spPr>
          <a:xfrm>
            <a:off x="757517" y="2192662"/>
            <a:ext cx="7628966" cy="34783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F23C505-61F7-E3D0-85B3-92D26FC299A2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Source: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4"/>
              </a:rPr>
              <a:t>DVWA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6386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9233B-F061-AAEE-7CA2-515FC8F394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38546F9-3A35-CC40-201C-1DEB3184505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F42321-2CBD-CA45-5F33-1F690C7E204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40512F-B4A4-686D-32B4-6FA066416FC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15340-9D1D-90F6-FE92-7FEC92962679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Wargame</a:t>
            </a:r>
          </a:p>
        </p:txBody>
      </p:sp>
    </p:spTree>
    <p:extLst>
      <p:ext uri="{BB962C8B-B14F-4D97-AF65-F5344CB8AC3E}">
        <p14:creationId xmlns:p14="http://schemas.microsoft.com/office/powerpoint/2010/main" val="4918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A5AF7-72B2-6117-B822-8B08B7518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A19AD0-DB77-AB85-8135-E58D6AE61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5C3BA88-E57F-B7C7-BF7A-A82A63A43B0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58D4A7-8A65-FB2C-17C8-12C0198292A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Structured Query Language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5A8734F-D4D3-E10B-5216-2A262326D30E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DB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사용하는 언어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BDCF862-FED4-7BDC-E93D-67124704C396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SELECT * FROM user;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922F325-125C-41F9-67E8-3147B18444F1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어느 정도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문법은 안다고 가정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7C8C0F5-CE48-8DF0-E780-09BC442B6283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user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라는 테이블에서 모든 필드의 항목을 가져온다</a:t>
            </a:r>
          </a:p>
        </p:txBody>
      </p:sp>
    </p:spTree>
    <p:extLst>
      <p:ext uri="{BB962C8B-B14F-4D97-AF65-F5344CB8AC3E}">
        <p14:creationId xmlns:p14="http://schemas.microsoft.com/office/powerpoint/2010/main" val="2028691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76E76-5033-8801-0133-68D1066DC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8FD237-6A96-A077-C7B2-DC6129C0B4E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1D0D163-4C15-C679-FD65-C365D1A72D7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[XSS-1]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ECB175-871B-7E2E-994B-2FF1E23603C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83979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551BF-6E65-83D1-969A-FC1A2185E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2854DDB-B775-4D29-423B-2A642BD0861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3532D35-007A-A9A0-763F-48B8317791E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[XSS-2]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460475-2E53-5A2A-EC70-BE2B0C95A4F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dreamhack.io/wargame/challenges/268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35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64B6E-88CA-3223-71AA-3468CAC75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34AAA39-2E3B-3D8A-5E6F-3C9FCA1A5B6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B762EB-92D6-C63A-FDE0-1447B80C05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938624CD-CBD2-3B33-5219-C31944B93854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B63DC9B-7388-72EE-6457-686601A480B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Whitelist: Allow only ~~~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1B57D25-CB92-1139-CE4C-2CC9381BA1A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Blacklist: Ban only ~~~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7ECEFDE-9B2F-7B23-0D00-55AD78A731A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52C2DEA-E2F3-6BC3-BD0B-14EDB951480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우회 기법은 굉장히 다양하다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!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134BB6C-6D9D-2F8E-FA43-910FB1D2494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Whitelist vs Blacklist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620A99-E200-E248-DFF3-BFB5B8BC213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jsfuck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것도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545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F9B12D-5E8A-1E8C-ED96-BAEFAA59F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85128176-3B6F-8B86-BBAC-5B0F0C2F517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DF22C3-374D-53B8-8CD9-2D8255AADE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8F3117-A583-6DB2-BB7C-A94923564E8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라이브러리를 쓰자</a:t>
            </a:r>
          </a:p>
        </p:txBody>
      </p:sp>
      <p:pic>
        <p:nvPicPr>
          <p:cNvPr id="9" name="Picture 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3EFA407-D198-AB6F-9AAC-20D1F0A6C6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12" y="2109312"/>
            <a:ext cx="6965576" cy="344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10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35D72-A7EF-3563-FEE2-6FB66715D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9F19FA-D43B-586E-7324-1BFA7D5B35C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4C4F262-FBEA-6568-36D5-339092EF132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 protection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394F6A91-47E1-8F8C-BB4A-5230D3026F87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5726781-BC58-500F-A08B-F28710C395E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인라인 스크립트 방지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13174D6-F3BF-4BC2-DD83-DF4230A6D76B}"/>
                </a:ext>
              </a:extLst>
            </p:cNvPr>
            <p:cNvSpPr txBox="1"/>
            <p:nvPr/>
          </p:nvSpPr>
          <p:spPr>
            <a:xfrm>
              <a:off x="1260002" y="3581639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SameSite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 Cookie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52BA92C-65C1-AF0C-9838-5E303451E45F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Content Security Policy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BDF6B4D-5D72-EAEB-2100-63844884752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인한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CSRF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방지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85E7EF4-65DD-743C-8E63-09C984BB9C5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CSP, Security header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FDDAC8-C71E-73F9-8F8D-5FD03C8971BB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자세한 내용은 다음 세미나에서 다룸</a:t>
            </a:r>
          </a:p>
        </p:txBody>
      </p:sp>
    </p:spTree>
    <p:extLst>
      <p:ext uri="{BB962C8B-B14F-4D97-AF65-F5344CB8AC3E}">
        <p14:creationId xmlns:p14="http://schemas.microsoft.com/office/powerpoint/2010/main" val="40109053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2EDB1-4F51-5DDA-D04F-A0F14377A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4B2DA100-5202-D990-7768-412BEF57848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5395C04-2641-5A0F-102C-E9C6D72335E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Conclusion (XSS)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A041E42D-F5FA-AB79-FDF0-F0D26537B0D9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3588C86-1628-B332-0AA5-3CA06B1126E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유저의 입력은 불신할 것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7BBB8C9-F68A-93CA-79B1-5077C14E178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Sanitize,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escape, validate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66EDAF7-29F8-FAD5-F711-947B5B68406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상상할 수 없는 것이 입력될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3546E6F-541D-A972-F608-FB7BD22D325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Always sanitize, escape, validate.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3719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23ABA-D4D0-2504-464A-C4E3D22B8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764E1E3-71F3-E608-C290-94426E805FC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66DB2B5-261B-45A3-49E1-FCD30E1EB6C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[Are you admin?]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2CD3F1-F6F5-885E-3449-B2253F4A58F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dreamhack.io/wargame/challenges/1922</a:t>
            </a:r>
            <a:endParaRPr lang="en-US" altLang="ko-KR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A6E70-7917-C22F-B251-A0CA656AF397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Hint:</a:t>
            </a:r>
            <a:r>
              <a: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Jinja2 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`| safe` </a:t>
            </a:r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option</a:t>
            </a:r>
            <a:endParaRPr lang="pt-BR" altLang="ko-KR" sz="32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1434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2025.09.26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0C04C-17B1-359E-FDBF-30789E03E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8A963D-4B68-2572-3871-CA321B02D89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53F0439-7A74-3362-49D3-29A2E5B1BCE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C8A6C38-1E52-56D7-F51C-3F736A731A15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290B5A4-4409-E0C7-7F83-9678563F131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EA7F9F-2F3B-A832-CB5A-378C6D2505C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E92DEB4-4406-A315-45BC-F2713B6EEB3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4333B05-9AF5-CE7A-D23A-674FC50B7D3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____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115959E-39B3-E6F1-F107-3A61C0B335C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____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EEBCFF4-F93D-44BB-08BF-2B38338BC91C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____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67FAC62-4414-432F-5E1E-B765FAF3C025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C54F80-5C9B-3FD3-A543-5DFFE62E2A6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C3BA60-830C-91C7-BBF3-61B2B459AEF3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주석</a:t>
            </a:r>
          </a:p>
        </p:txBody>
      </p:sp>
    </p:spTree>
    <p:extLst>
      <p:ext uri="{BB962C8B-B14F-4D97-AF65-F5344CB8AC3E}">
        <p14:creationId xmlns:p14="http://schemas.microsoft.com/office/powerpoint/2010/main" val="1387574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6DCA4-4421-FF5F-4A0D-63228AAB0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4178B3B-793B-5C17-67C5-9D660C1BBB1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529CC42-39A4-B3E4-7762-B9FCA9FF44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injection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65E1B8A-F1C7-E48D-1E51-11EDCE196C2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AA61A4-BAFC-0824-AA5F-444E27C9264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취약한 쿼리 분석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6E797A1-9B50-102F-9A9F-07B45B5C26A8}"/>
              </a:ext>
            </a:extLst>
          </p:cNvPr>
          <p:cNvGrpSpPr/>
          <p:nvPr/>
        </p:nvGrpSpPr>
        <p:grpSpPr>
          <a:xfrm>
            <a:off x="4572000" y="428085"/>
            <a:ext cx="3892029" cy="4006987"/>
            <a:chOff x="4572000" y="428085"/>
            <a:chExt cx="3892029" cy="40069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67527E-03BD-E49B-8DCA-E3994A2B3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428085"/>
              <a:ext cx="3892029" cy="36409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00AB9F-B34C-3F1B-08B4-4E0E1110C0BD}"/>
                </a:ext>
              </a:extLst>
            </p:cNvPr>
            <p:cNvSpPr txBox="1"/>
            <p:nvPr/>
          </p:nvSpPr>
          <p:spPr>
            <a:xfrm>
              <a:off x="4987478" y="4127295"/>
              <a:ext cx="29850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err="1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MySNU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로그인 페이지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005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CF2C5-CF36-63DE-0927-9D57D9EF1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8FA0BD7-6296-57DE-AF0A-347A0E58F34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529B2B-2831-B510-2659-82313C8C475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injection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0578139-4EC6-8977-724B-61FDF2ED01BE}"/>
              </a:ext>
            </a:extLst>
          </p:cNvPr>
          <p:cNvGrpSpPr/>
          <p:nvPr/>
        </p:nvGrpSpPr>
        <p:grpSpPr>
          <a:xfrm>
            <a:off x="1260000" y="2340000"/>
            <a:ext cx="7883998" cy="3237218"/>
            <a:chOff x="1260000" y="2520000"/>
            <a:chExt cx="7883998" cy="323721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DD1D03D-DEE1-11F5-4A0B-2B9EC3973D5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8F0723F-8BF2-A314-CFED-5FDAFED86A7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SELECT (name) from user</a:t>
              </a:r>
            </a:p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WHERE id = '   ' AND pw = '   '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7251BB7-F47B-46DF-D6DD-C7672940857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취약한 쿼리 분석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C2B446E-7BD3-64A9-E2AA-7A54DB2BFB7D}"/>
              </a:ext>
            </a:extLst>
          </p:cNvPr>
          <p:cNvGrpSpPr/>
          <p:nvPr/>
        </p:nvGrpSpPr>
        <p:grpSpPr>
          <a:xfrm>
            <a:off x="4572000" y="428085"/>
            <a:ext cx="3892029" cy="4006987"/>
            <a:chOff x="4572000" y="428085"/>
            <a:chExt cx="3892029" cy="40069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C97478F-043B-0709-7396-19ADCA7B0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428085"/>
              <a:ext cx="3892029" cy="36409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DFF51E-FA5A-D831-5567-A4EF519FB1B4}"/>
                </a:ext>
              </a:extLst>
            </p:cNvPr>
            <p:cNvSpPr txBox="1"/>
            <p:nvPr/>
          </p:nvSpPr>
          <p:spPr>
            <a:xfrm>
              <a:off x="4987478" y="4127295"/>
              <a:ext cx="29850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err="1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MySNU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로그인 페이지</a:t>
              </a: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3C229E3-00B5-3A20-9954-3F29E874DFCD}"/>
              </a:ext>
            </a:extLst>
          </p:cNvPr>
          <p:cNvCxnSpPr>
            <a:cxnSpLocks/>
          </p:cNvCxnSpPr>
          <p:nvPr/>
        </p:nvCxnSpPr>
        <p:spPr>
          <a:xfrm flipH="1">
            <a:off x="4118776" y="1709530"/>
            <a:ext cx="1510747" cy="329979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324742-5100-5FA3-7368-22FB6A4689D7}"/>
              </a:ext>
            </a:extLst>
          </p:cNvPr>
          <p:cNvCxnSpPr>
            <a:cxnSpLocks/>
          </p:cNvCxnSpPr>
          <p:nvPr/>
        </p:nvCxnSpPr>
        <p:spPr>
          <a:xfrm>
            <a:off x="6003235" y="2340000"/>
            <a:ext cx="1168842" cy="266932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017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0189D6-868B-10F0-8014-B13F6B488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85EBCF61-9AD7-93F0-A913-775BAECB35B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EB04CB4-F08A-81AF-9C5D-0EA4FBF1E9D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injection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577FABA-65A2-75AF-D541-A330E1A8D1D7}"/>
              </a:ext>
            </a:extLst>
          </p:cNvPr>
          <p:cNvGrpSpPr/>
          <p:nvPr/>
        </p:nvGrpSpPr>
        <p:grpSpPr>
          <a:xfrm>
            <a:off x="1260000" y="2340000"/>
            <a:ext cx="7883998" cy="3237218"/>
            <a:chOff x="1260000" y="2520000"/>
            <a:chExt cx="7883998" cy="323721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F72400A-D715-4E89-45CE-90754A78AB9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F975A20-9919-D219-EF69-CF11B2CB543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SELECT (name) from user</a:t>
              </a:r>
            </a:p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WHERE id = '</a:t>
              </a:r>
              <a:r>
                <a:rPr lang="en-US" altLang="ko-KR" sz="3200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admin'; --</a:t>
              </a:r>
              <a:r>
                <a:rPr lang="en-US" altLang="ko-KR" sz="3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' AND pw= '   '</a:t>
              </a:r>
              <a:endParaRPr lang="ko-KR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8BB51B0-D7FD-24C5-E542-31C9AD8E3FF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취약한 쿼리 분석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D02969-7644-FD4D-1FD0-4094F95BAFB7}"/>
              </a:ext>
            </a:extLst>
          </p:cNvPr>
          <p:cNvGrpSpPr/>
          <p:nvPr/>
        </p:nvGrpSpPr>
        <p:grpSpPr>
          <a:xfrm>
            <a:off x="4572000" y="428085"/>
            <a:ext cx="3892029" cy="4006987"/>
            <a:chOff x="4572000" y="428085"/>
            <a:chExt cx="3892029" cy="40069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2375A4-A70D-E6A5-8F86-8274EAF54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428085"/>
              <a:ext cx="3892029" cy="36409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DF343E-5119-19D6-FADC-52C1F0F79DA9}"/>
                </a:ext>
              </a:extLst>
            </p:cNvPr>
            <p:cNvSpPr txBox="1"/>
            <p:nvPr/>
          </p:nvSpPr>
          <p:spPr>
            <a:xfrm>
              <a:off x="4987478" y="4127295"/>
              <a:ext cx="29850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err="1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MySNU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로그인 페이지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83E85D7-F133-D575-CB4F-FF689443DEB7}"/>
              </a:ext>
            </a:extLst>
          </p:cNvPr>
          <p:cNvCxnSpPr>
            <a:cxnSpLocks/>
          </p:cNvCxnSpPr>
          <p:nvPr/>
        </p:nvCxnSpPr>
        <p:spPr>
          <a:xfrm flipH="1">
            <a:off x="4118776" y="1709530"/>
            <a:ext cx="1510747" cy="329979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112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2F65C-19CE-B2C9-C451-8A722252A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7B2918-1E4C-AE74-E4C7-CDB9DA1A589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05C4414-54FC-2FAB-C98B-6271D72014B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simple_sqli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19F537-C5DE-531E-0535-FA519323C1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9511B1-4414-7354-9132-0D5FEC7CCDB6}"/>
              </a:ext>
            </a:extLst>
          </p:cNvPr>
          <p:cNvSpPr txBox="1"/>
          <p:nvPr/>
        </p:nvSpPr>
        <p:spPr>
          <a:xfrm>
            <a:off x="1260000" y="2340000"/>
            <a:ext cx="788399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query_db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</a:t>
            </a:r>
            <a:r>
              <a:rPr lang="en-US" altLang="ko-KR" sz="3200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* from users where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userid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="{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userid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}" 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and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userpassword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="{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userpassword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}"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</a:t>
            </a:r>
          </a:p>
          <a:p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29352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8C07A5-FEC2-05D9-2DAC-22BD4D67F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94818A30-5E87-E454-64DF-35BE5A65F18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6FEFC1-99BE-4176-1ABE-48CEC193243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올바른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사용법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F3F568D-B59A-808B-78EA-A7FB09B9747E}"/>
              </a:ext>
            </a:extLst>
          </p:cNvPr>
          <p:cNvSpPr txBox="1"/>
          <p:nvPr/>
        </p:nvSpPr>
        <p:spPr>
          <a:xfrm>
            <a:off x="1260000" y="2340000"/>
            <a:ext cx="788399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db.query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</a:t>
            </a:r>
          </a:p>
          <a:p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'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 (name) from user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WHERE 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id = ? 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AND 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pw = ?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,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username,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pw</a:t>
            </a:r>
          </a:p>
          <a:p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)</a:t>
            </a:r>
            <a:endParaRPr lang="ko-KR" altLang="en-US" sz="3200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040586-CBEF-6024-3CFF-61DD8B5C131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라이브러리를 적극적으로 사용하자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45BD80-C919-7305-3B6F-8E1982834E2F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직접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sanitize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하려다가 자신의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DB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공공재로 오픈할 수도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742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B41AA-7754-02AE-CC1F-E02DF9A40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61FBE8E-BF50-24A2-6AE1-BEE26C337DD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3CE591A-EDA1-79D3-96C0-2FAB7175943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DBC4BBC-98DF-7B21-E89D-04D86569838D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DAC53C6-259D-576D-0D9E-68AB57F82B8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C291D02-BC3C-FDF2-A31E-468027D0A56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다른 테이블의 값을 불러올 수 있다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74A45BC-DFA1-59D6-405A-560811C3F74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여러 테이블의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result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합치기 위해 사용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CFD4B33-53EC-EEE6-6B30-918DCE62F62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단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column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동일해야 함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EF7CF6F-D673-76C1-40CF-7025ACD3310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Linking Other tables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848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2179</TotalTime>
  <Words>904</Words>
  <Application>Microsoft Office PowerPoint</Application>
  <PresentationFormat>On-screen Show (4:3)</PresentationFormat>
  <Paragraphs>229</Paragraphs>
  <Slides>38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KoPub돋움체 Bold</vt:lpstr>
      <vt:lpstr>Calibri Light</vt:lpstr>
      <vt:lpstr>D2Coding</vt:lpstr>
      <vt:lpstr>맑은 고딕</vt:lpstr>
      <vt:lpstr>KoPub돋움체_Pro Bold</vt:lpstr>
      <vt:lpstr>Times New Roman</vt:lpstr>
      <vt:lpstr>Symbol</vt:lpstr>
      <vt:lpstr>Calibri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401</cp:revision>
  <dcterms:created xsi:type="dcterms:W3CDTF">2025-07-26T06:54:06Z</dcterms:created>
  <dcterms:modified xsi:type="dcterms:W3CDTF">2025-09-25T23:36:35Z</dcterms:modified>
</cp:coreProperties>
</file>

<file path=docProps/thumbnail.jpeg>
</file>